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951" r:id="rId2"/>
    <p:sldId id="952" r:id="rId3"/>
    <p:sldId id="829" r:id="rId4"/>
    <p:sldId id="869" r:id="rId5"/>
    <p:sldId id="856" r:id="rId6"/>
    <p:sldId id="854" r:id="rId7"/>
    <p:sldId id="862" r:id="rId8"/>
    <p:sldId id="950" r:id="rId9"/>
    <p:sldId id="863" r:id="rId10"/>
    <p:sldId id="953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sem Título" id="{9F24700A-D5C9-4CB5-8692-8C951689E451}">
          <p14:sldIdLst>
            <p14:sldId id="951"/>
            <p14:sldId id="952"/>
            <p14:sldId id="829"/>
            <p14:sldId id="869"/>
            <p14:sldId id="856"/>
            <p14:sldId id="854"/>
            <p14:sldId id="862"/>
            <p14:sldId id="950"/>
            <p14:sldId id="863"/>
            <p14:sldId id="953"/>
          </p14:sldIdLst>
        </p14:section>
      </p14:sectionLst>
    </p:ext>
    <p:ext uri="{EFAFB233-063F-42B5-8137-9DF3F51BA10A}">
      <p15:sldGuideLst xmlns:p15="http://schemas.microsoft.com/office/powerpoint/2012/main">
        <p15:guide id="3" pos="6539" userDrawn="1">
          <p15:clr>
            <a:srgbClr val="A4A3A4"/>
          </p15:clr>
        </p15:guide>
        <p15:guide id="4" orient="horz" pos="31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pos="6539"/>
        <p:guide orient="horz" pos="31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486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EBFD2-2FFF-4895-8E2C-72CE3B3C83DE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4C800-1361-4828-8516-9545F64C0E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9454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833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2640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89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931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698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53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52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161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3137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947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35C8E-18C9-4D17-BEB0-AA5A56F113D7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141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285927" y="2077055"/>
            <a:ext cx="11620145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7200" b="1" dirty="0">
                <a:solidFill>
                  <a:schemeClr val="accent1"/>
                </a:solidFill>
                <a:latin typeface="Book Antiqua" panose="02040602050305030304" pitchFamily="18" charset="0"/>
              </a:rPr>
              <a:t>Certificação dos profissionais dos RPPS</a:t>
            </a:r>
          </a:p>
          <a:p>
            <a:pPr algn="r" eaLnBrk="1" hangingPunct="1"/>
            <a:r>
              <a:rPr lang="pt-BR" altLang="pt-BR" sz="5400" dirty="0">
                <a:solidFill>
                  <a:srgbClr val="00B050"/>
                </a:solidFill>
                <a:latin typeface="Book Antiqua" panose="02040602050305030304" pitchFamily="18" charset="0"/>
              </a:rPr>
              <a:t>Portaria SPREV n.º 6.182/2021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FCA883D-01BB-4653-BF19-FD11716D03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408" y="352715"/>
            <a:ext cx="2030141" cy="88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7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88916" y="2921825"/>
            <a:ext cx="11170634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5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Obrigado!</a:t>
            </a:r>
          </a:p>
          <a:p>
            <a:pPr algn="just">
              <a:defRPr/>
            </a:pPr>
            <a:endParaRPr lang="pt-BR" sz="4000" b="1" dirty="0">
              <a:solidFill>
                <a:schemeClr val="accent1"/>
              </a:solidFill>
              <a:latin typeface="Book Antiqua" panose="02040602050305030304" pitchFamily="18" charset="0"/>
            </a:endParaRPr>
          </a:p>
          <a:p>
            <a:pPr algn="just">
              <a:defRPr/>
            </a:pPr>
            <a:endParaRPr lang="pt-BR" sz="4000" b="1" dirty="0">
              <a:solidFill>
                <a:schemeClr val="accent1"/>
              </a:solidFill>
              <a:latin typeface="Book Antiqua" panose="02040602050305030304" pitchFamily="18" charset="0"/>
            </a:endParaRPr>
          </a:p>
          <a:p>
            <a:pPr algn="just">
              <a:defRPr/>
            </a:pPr>
            <a:endParaRPr lang="pt-BR" sz="3600" b="1" dirty="0">
              <a:solidFill>
                <a:schemeClr val="accent1"/>
              </a:solidFill>
              <a:latin typeface="Book Antiqua" panose="02040602050305030304" pitchFamily="18" charset="0"/>
            </a:endParaRPr>
          </a:p>
          <a:p>
            <a:pPr>
              <a:defRPr/>
            </a:pPr>
            <a:r>
              <a:rPr lang="pt-BR" sz="3200" b="1" dirty="0">
                <a:solidFill>
                  <a:schemeClr val="accent1"/>
                </a:solidFill>
                <a:latin typeface="Book Antiqua" panose="02040602050305030304" pitchFamily="18" charset="0"/>
              </a:rPr>
              <a:t>Douglas Figueiredo</a:t>
            </a:r>
          </a:p>
          <a:p>
            <a:pPr>
              <a:defRPr/>
            </a:pPr>
            <a:r>
              <a:rPr lang="pt-BR" sz="2400" dirty="0">
                <a:solidFill>
                  <a:srgbClr val="00B050"/>
                </a:solidFill>
                <a:latin typeface="Book Antiqua" panose="02040602050305030304" pitchFamily="18" charset="0"/>
              </a:rPr>
              <a:t>douglas.figueiredo@abcprev.com.br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D04D954D-D1DC-43E8-BA96-EE550DCAEF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408" y="352715"/>
            <a:ext cx="2030141" cy="88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176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285927" y="134041"/>
            <a:ext cx="11620145" cy="6647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pt-BR" sz="3200" dirty="0">
                <a:solidFill>
                  <a:schemeClr val="accent1"/>
                </a:solidFill>
                <a:latin typeface="Book Antiqua" panose="02040602050305030304" pitchFamily="18" charset="0"/>
              </a:rPr>
              <a:t>CF/88, Art. 194, p. único, VII</a:t>
            </a:r>
          </a:p>
          <a:p>
            <a:pPr algn="just" eaLnBrk="1" hangingPunct="1"/>
            <a:r>
              <a:rPr lang="pt-BR" altLang="pt-B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caráter democrático e descentralizado </a:t>
            </a:r>
          </a:p>
          <a:p>
            <a:pPr algn="just" eaLnBrk="1" hangingPunct="1"/>
            <a:r>
              <a:rPr lang="pt-BR" altLang="pt-B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da administração previdenciária</a:t>
            </a:r>
          </a:p>
          <a:p>
            <a:pPr algn="just" eaLnBrk="1" hangingPunct="1"/>
            <a:endParaRPr lang="pt-BR" altLang="pt-BR" sz="1200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  <a:p>
            <a:pPr algn="just" eaLnBrk="1" hangingPunct="1"/>
            <a:r>
              <a:rPr lang="pt-BR" altLang="pt-BR" sz="3200" dirty="0">
                <a:solidFill>
                  <a:schemeClr val="accent1"/>
                </a:solidFill>
                <a:latin typeface="Book Antiqua" panose="02040602050305030304" pitchFamily="18" charset="0"/>
              </a:rPr>
              <a:t>CF/88, Art. 10</a:t>
            </a:r>
          </a:p>
          <a:p>
            <a:pPr algn="just" eaLnBrk="1" hangingPunct="1"/>
            <a:r>
              <a:rPr lang="pt-BR" altLang="pt-B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assegura a participação nos colegiados</a:t>
            </a:r>
          </a:p>
          <a:p>
            <a:pPr algn="just" eaLnBrk="1" hangingPunct="1"/>
            <a:endParaRPr lang="pt-BR" altLang="pt-BR" sz="1200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  <a:p>
            <a:pPr algn="just" eaLnBrk="1" hangingPunct="1"/>
            <a:r>
              <a:rPr lang="pt-BR" altLang="pt-BR" sz="3200" dirty="0">
                <a:solidFill>
                  <a:schemeClr val="accent1"/>
                </a:solidFill>
                <a:latin typeface="Book Antiqua" panose="02040602050305030304" pitchFamily="18" charset="0"/>
              </a:rPr>
              <a:t>CF/88, Art. 37, I e II</a:t>
            </a:r>
          </a:p>
          <a:p>
            <a:pPr algn="just" eaLnBrk="1" hangingPunct="1"/>
            <a:r>
              <a:rPr lang="pt-BR" altLang="pt-B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lei estabelecerá requisitos para nomeação em cargo público</a:t>
            </a:r>
          </a:p>
          <a:p>
            <a:pPr algn="just" eaLnBrk="1" hangingPunct="1"/>
            <a:r>
              <a:rPr lang="pt-BR" altLang="pt-B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(natureza e complexidade)</a:t>
            </a:r>
          </a:p>
          <a:p>
            <a:pPr algn="just" eaLnBrk="1" hangingPunct="1"/>
            <a:endParaRPr lang="pt-BR" altLang="pt-BR" sz="1200" dirty="0">
              <a:solidFill>
                <a:schemeClr val="accent1"/>
              </a:solidFill>
              <a:latin typeface="Book Antiqua" panose="02040602050305030304" pitchFamily="18" charset="0"/>
            </a:endParaRPr>
          </a:p>
          <a:p>
            <a:pPr algn="just" eaLnBrk="1" hangingPunct="1"/>
            <a:r>
              <a:rPr lang="pt-BR" altLang="pt-BR" sz="3200" dirty="0">
                <a:solidFill>
                  <a:schemeClr val="accent1"/>
                </a:solidFill>
                <a:latin typeface="Book Antiqua" panose="02040602050305030304" pitchFamily="18" charset="0"/>
              </a:rPr>
              <a:t>CF/88, Art. 40</a:t>
            </a:r>
          </a:p>
          <a:p>
            <a:pPr algn="just" eaLnBrk="1" hangingPunct="1"/>
            <a:r>
              <a:rPr lang="pt-BR" altLang="pt-B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essência, objetivo e princípios aplicáveis ao RPPS</a:t>
            </a:r>
          </a:p>
          <a:p>
            <a:pPr algn="just" eaLnBrk="1" hangingPunct="1"/>
            <a:endParaRPr lang="pt-BR" altLang="pt-BR" sz="1200" dirty="0">
              <a:solidFill>
                <a:schemeClr val="accent1"/>
              </a:solidFill>
              <a:latin typeface="Book Antiqua" panose="02040602050305030304" pitchFamily="18" charset="0"/>
            </a:endParaRPr>
          </a:p>
          <a:p>
            <a:pPr algn="just" eaLnBrk="1" hangingPunct="1"/>
            <a:r>
              <a:rPr lang="pt-BR" altLang="pt-BR" sz="3200" dirty="0">
                <a:solidFill>
                  <a:schemeClr val="accent1"/>
                </a:solidFill>
                <a:latin typeface="Book Antiqua" panose="02040602050305030304" pitchFamily="18" charset="0"/>
              </a:rPr>
              <a:t>Lei Federal n.º 9.717/98</a:t>
            </a:r>
          </a:p>
          <a:p>
            <a:pPr algn="just" eaLnBrk="1" hangingPunct="1"/>
            <a:r>
              <a:rPr lang="pt-BR" altLang="pt-B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regras gerais para a organização e o funcionamento do RPPS</a:t>
            </a:r>
            <a:endParaRPr lang="pt-BR" altLang="pt-BR" sz="3200" i="1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FCA883D-01BB-4653-BF19-FD11716D03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408" y="352715"/>
            <a:ext cx="2030141" cy="88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29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32304" y="124164"/>
            <a:ext cx="11927392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pt-BR" sz="4800" b="1" dirty="0">
                <a:solidFill>
                  <a:schemeClr val="accent1"/>
                </a:solidFill>
                <a:latin typeface="Book Antiqua" panose="02040602050305030304" pitchFamily="18" charset="0"/>
              </a:rPr>
              <a:t>Lei n.º 9.717/98, </a:t>
            </a:r>
            <a:r>
              <a:rPr lang="pt-BR" sz="3600" dirty="0">
                <a:solidFill>
                  <a:srgbClr val="FFC000"/>
                </a:solidFill>
                <a:latin typeface="Book Antiqua" panose="02040602050305030304" pitchFamily="18" charset="0"/>
              </a:rPr>
              <a:t>com redação dada pela </a:t>
            </a:r>
          </a:p>
          <a:p>
            <a:pPr algn="just">
              <a:defRPr/>
            </a:pPr>
            <a:r>
              <a:rPr lang="pt-BR" sz="3600" dirty="0">
                <a:solidFill>
                  <a:srgbClr val="FFC000"/>
                </a:solidFill>
                <a:latin typeface="Book Antiqua" panose="02040602050305030304" pitchFamily="18" charset="0"/>
              </a:rPr>
              <a:t>Lei n.º 13.846, 18.06.19 </a:t>
            </a:r>
          </a:p>
          <a:p>
            <a:pPr algn="just">
              <a:defRPr/>
            </a:pPr>
            <a:endParaRPr lang="pt-BR" sz="2800" dirty="0">
              <a:latin typeface="Book Antiqua" panose="02040602050305030304" pitchFamily="18" charset="0"/>
            </a:endParaRPr>
          </a:p>
          <a:p>
            <a:pPr algn="just">
              <a:defRPr/>
            </a:pPr>
            <a:r>
              <a:rPr lang="pt-B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Art. 8º-A </a:t>
            </a:r>
            <a:r>
              <a:rPr lang="pt-B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Os dirigentes </a:t>
            </a:r>
            <a:r>
              <a:rPr lang="pt-B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do ente federativo instituidor do regime próprio de previdência social e da unidade gestora do regime e os demais </a:t>
            </a:r>
            <a:r>
              <a:rPr lang="pt-B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responsáveis pelas ações de investimento e aplicação dos recursos previdenciários</a:t>
            </a:r>
            <a:r>
              <a:rPr lang="pt-B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, inclusive os consultores, os distribuidores, a instituição financeira administradora da carteira, o fundo de investimentos que tenha recebido os recursos e seus gestores e administradores </a:t>
            </a:r>
            <a:r>
              <a:rPr lang="pt-B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serão solidariamente responsáveis</a:t>
            </a:r>
            <a:r>
              <a:rPr lang="pt-B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, na medida de sua participação, pelo ressarcimento dos prejuízos decorrentes de aplicação em desacordo com a legislação vigente a que tiverem dado causa.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42730542-38BC-4C54-B89F-E0908B8FCC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408" y="352715"/>
            <a:ext cx="2030141" cy="88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86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21287" y="143221"/>
            <a:ext cx="11949426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pt-BR" sz="4800" b="1" dirty="0">
                <a:solidFill>
                  <a:schemeClr val="accent1"/>
                </a:solidFill>
                <a:latin typeface="Book Antiqua" panose="02040602050305030304" pitchFamily="18" charset="0"/>
              </a:rPr>
              <a:t>Lei n.º 9.717/98, </a:t>
            </a:r>
            <a:r>
              <a:rPr lang="pt-BR" sz="3600" dirty="0">
                <a:solidFill>
                  <a:srgbClr val="FFC000"/>
                </a:solidFill>
                <a:latin typeface="Book Antiqua" panose="02040602050305030304" pitchFamily="18" charset="0"/>
              </a:rPr>
              <a:t>com redação dada pela </a:t>
            </a:r>
          </a:p>
          <a:p>
            <a:pPr algn="just">
              <a:defRPr/>
            </a:pPr>
            <a:r>
              <a:rPr lang="pt-BR" sz="3600" dirty="0">
                <a:solidFill>
                  <a:srgbClr val="FFC000"/>
                </a:solidFill>
                <a:latin typeface="Book Antiqua" panose="02040602050305030304" pitchFamily="18" charset="0"/>
              </a:rPr>
              <a:t>Lei n.º 13.846, 18.06.19 </a:t>
            </a:r>
          </a:p>
          <a:p>
            <a:pPr algn="just">
              <a:defRPr/>
            </a:pPr>
            <a:endParaRPr lang="pt-BR" sz="3200" dirty="0">
              <a:latin typeface="Book Antiqua" panose="02040602050305030304" pitchFamily="18" charset="0"/>
            </a:endParaRPr>
          </a:p>
          <a:p>
            <a:pPr algn="just">
              <a:defRPr/>
            </a:pPr>
            <a:r>
              <a:rPr lang="pt-B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Art. 8º-B </a:t>
            </a:r>
            <a:r>
              <a:rPr lang="pt-B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Os dirigentes</a:t>
            </a:r>
            <a:r>
              <a:rPr lang="pt-B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 da unidade gestora... deverão atender aos seguintes requisitos mínimos: </a:t>
            </a:r>
            <a:r>
              <a:rPr lang="pt-BR" sz="2400" dirty="0">
                <a:solidFill>
                  <a:srgbClr val="FFC000"/>
                </a:solidFill>
                <a:latin typeface="Book Antiqua" panose="02040602050305030304" pitchFamily="18" charset="0"/>
              </a:rPr>
              <a:t>(</a:t>
            </a:r>
            <a:r>
              <a:rPr lang="pt-BR" sz="2400" dirty="0" err="1">
                <a:solidFill>
                  <a:srgbClr val="FFC000"/>
                </a:solidFill>
                <a:latin typeface="Book Antiqua" panose="02040602050305030304" pitchFamily="18" charset="0"/>
              </a:rPr>
              <a:t>p.ú</a:t>
            </a:r>
            <a:r>
              <a:rPr lang="pt-BR" sz="2400" dirty="0">
                <a:solidFill>
                  <a:srgbClr val="FFC000"/>
                </a:solidFill>
                <a:latin typeface="Book Antiqua" panose="02040602050305030304" pitchFamily="18" charset="0"/>
              </a:rPr>
              <a:t>.: I e II – Conselheiros/membros Comitê)</a:t>
            </a:r>
            <a:endParaRPr lang="pt-BR" sz="2800" dirty="0">
              <a:solidFill>
                <a:srgbClr val="FFC000"/>
              </a:solidFill>
              <a:latin typeface="Book Antiqua" panose="02040602050305030304" pitchFamily="18" charset="0"/>
            </a:endParaRPr>
          </a:p>
          <a:p>
            <a:pPr algn="just">
              <a:defRPr/>
            </a:pPr>
            <a:r>
              <a:rPr lang="pt-B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I - </a:t>
            </a:r>
            <a:r>
              <a:rPr lang="pt-B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não ter sofrido condenação criminal</a:t>
            </a:r>
            <a:r>
              <a:rPr lang="pt-B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 ou incidido em alguma das demais </a:t>
            </a:r>
            <a:r>
              <a:rPr lang="pt-B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situações de inelegi</a:t>
            </a:r>
            <a:r>
              <a:rPr lang="pt-BR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bi</a:t>
            </a:r>
            <a:r>
              <a:rPr lang="pt-B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lidade</a:t>
            </a:r>
            <a:r>
              <a:rPr lang="pt-B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 previstas no inciso I do caput do art. 1º da LC 64/90 (...)</a:t>
            </a:r>
          </a:p>
          <a:p>
            <a:pPr algn="just">
              <a:defRPr/>
            </a:pPr>
            <a:r>
              <a:rPr lang="pt-B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II - </a:t>
            </a:r>
            <a:r>
              <a:rPr lang="pt-B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possuir certificação e habilitação comprovadas</a:t>
            </a:r>
            <a:r>
              <a:rPr lang="pt-B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, nos termos definidos em parâmetros gerais</a:t>
            </a:r>
          </a:p>
          <a:p>
            <a:pPr algn="just">
              <a:defRPr/>
            </a:pPr>
            <a:r>
              <a:rPr lang="pt-BR" sz="2800" dirty="0">
                <a:solidFill>
                  <a:schemeClr val="accent1"/>
                </a:solidFill>
                <a:latin typeface="Book Antiqua" panose="02040602050305030304" pitchFamily="18" charset="0"/>
              </a:rPr>
              <a:t>III - </a:t>
            </a:r>
            <a:r>
              <a:rPr lang="pt-BR" sz="2800" b="1" dirty="0">
                <a:solidFill>
                  <a:schemeClr val="accent1"/>
                </a:solidFill>
                <a:latin typeface="Book Antiqua" panose="02040602050305030304" pitchFamily="18" charset="0"/>
              </a:rPr>
              <a:t>possuir comprovada experiência </a:t>
            </a:r>
            <a:r>
              <a:rPr lang="pt-BR" sz="2800" dirty="0">
                <a:solidFill>
                  <a:schemeClr val="accent1"/>
                </a:solidFill>
                <a:latin typeface="Book Antiqua" panose="02040602050305030304" pitchFamily="18" charset="0"/>
              </a:rPr>
              <a:t>no exercício de atividade nas áreas financeira, administrativa, contábil, jurídica, de fiscalização, atuarial ou de auditoria</a:t>
            </a:r>
          </a:p>
          <a:p>
            <a:pPr algn="just">
              <a:defRPr/>
            </a:pPr>
            <a:r>
              <a:rPr lang="pt-BR" sz="2800" b="1" dirty="0">
                <a:solidFill>
                  <a:schemeClr val="accent1"/>
                </a:solidFill>
                <a:latin typeface="Book Antiqua" panose="02040602050305030304" pitchFamily="18" charset="0"/>
              </a:rPr>
              <a:t>IV - ter formação superior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0BD13685-B1BC-42BA-B69D-A493788B5F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408" y="352715"/>
            <a:ext cx="2030141" cy="88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194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98303" y="167521"/>
            <a:ext cx="11837119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pt-BR" sz="4400" b="1" dirty="0">
                <a:solidFill>
                  <a:schemeClr val="accent1"/>
                </a:solidFill>
                <a:latin typeface="Book Antiqua" panose="02040602050305030304" pitchFamily="18" charset="0"/>
              </a:rPr>
              <a:t>PORTARIA Nº 9.907, 14.04.2020 </a:t>
            </a:r>
          </a:p>
          <a:p>
            <a:pPr algn="just">
              <a:defRPr/>
            </a:pPr>
            <a:r>
              <a:rPr lang="pt-B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ME/SEPT - DOU 27.04.20</a:t>
            </a:r>
          </a:p>
          <a:p>
            <a:pPr algn="just">
              <a:defRPr/>
            </a:pPr>
            <a:endParaRPr lang="pt-BR" sz="4400" b="1" dirty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</a:endParaRPr>
          </a:p>
          <a:p>
            <a:pPr algn="just">
              <a:defRPr/>
            </a:pPr>
            <a:r>
              <a:rPr lang="pt-BR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1) </a:t>
            </a:r>
            <a:r>
              <a:rPr lang="pt-BR" sz="3600" b="1" dirty="0">
                <a:solidFill>
                  <a:schemeClr val="accent1"/>
                </a:solidFill>
                <a:latin typeface="Book Antiqua" panose="02040602050305030304" pitchFamily="18" charset="0"/>
              </a:rPr>
              <a:t>Como</a:t>
            </a:r>
            <a:r>
              <a:rPr lang="pt-BR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pt-BR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aplicar os requisitos do art. 8º-B</a:t>
            </a:r>
          </a:p>
          <a:p>
            <a:pPr algn="just">
              <a:defRPr/>
            </a:pPr>
            <a:endParaRPr lang="pt-BR" sz="2800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  <a:p>
            <a:pPr algn="just">
              <a:defRPr/>
            </a:pPr>
            <a:r>
              <a:rPr lang="pt-BR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2) De </a:t>
            </a:r>
            <a:r>
              <a:rPr lang="pt-BR" sz="3600" b="1" dirty="0">
                <a:solidFill>
                  <a:srgbClr val="FFC000"/>
                </a:solidFill>
                <a:latin typeface="Book Antiqua" panose="02040602050305030304" pitchFamily="18" charset="0"/>
              </a:rPr>
              <a:t>quem</a:t>
            </a:r>
            <a:r>
              <a:rPr lang="pt-BR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 exigir seu cumprimento</a:t>
            </a:r>
          </a:p>
          <a:p>
            <a:pPr algn="just">
              <a:defRPr/>
            </a:pPr>
            <a:endParaRPr lang="pt-BR" sz="2800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  <a:p>
            <a:pPr algn="just">
              <a:defRPr/>
            </a:pPr>
            <a:r>
              <a:rPr lang="pt-BR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3) </a:t>
            </a:r>
            <a:r>
              <a:rPr lang="pt-BR" sz="3600" b="1" dirty="0">
                <a:solidFill>
                  <a:srgbClr val="00B050"/>
                </a:solidFill>
                <a:latin typeface="Book Antiqua" panose="02040602050305030304" pitchFamily="18" charset="0"/>
              </a:rPr>
              <a:t>Quando</a:t>
            </a:r>
            <a:r>
              <a:rPr lang="pt-BR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 exigir seu cumprimento</a:t>
            </a:r>
          </a:p>
          <a:p>
            <a:pPr lvl="0" algn="just">
              <a:defRPr/>
            </a:pPr>
            <a:endParaRPr lang="pt-BR" sz="2800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  <a:p>
            <a:pPr lvl="0" algn="just">
              <a:defRPr/>
            </a:pPr>
            <a:r>
              <a:rPr lang="pt-BR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4) Parâmetros gerais para as certificadoras</a:t>
            </a:r>
          </a:p>
          <a:p>
            <a:pPr lvl="0" algn="just">
              <a:defRPr/>
            </a:pPr>
            <a:endParaRPr lang="pt-BR" sz="2800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  <a:p>
            <a:pPr lvl="0" algn="just">
              <a:defRPr/>
            </a:pPr>
            <a:r>
              <a:rPr lang="pt-BR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5) Parâmetros gerais para as certificações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F369123-5A7E-4CE4-9F85-86F0E5BEFE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408" y="352715"/>
            <a:ext cx="2030141" cy="88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765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14930" y="226643"/>
            <a:ext cx="11762139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pt-BR" sz="2400" b="1" dirty="0">
                <a:solidFill>
                  <a:srgbClr val="FFC000"/>
                </a:solidFill>
                <a:latin typeface="Book Antiqua" panose="02040602050305030304" pitchFamily="18" charset="0"/>
              </a:rPr>
              <a:t>REQUISITOS MÍNIMOS</a:t>
            </a:r>
          </a:p>
          <a:p>
            <a:pPr algn="just">
              <a:defRPr/>
            </a:pPr>
            <a:r>
              <a:rPr lang="pt-BR" sz="4000" b="1" dirty="0">
                <a:solidFill>
                  <a:schemeClr val="accent1"/>
                </a:solidFill>
                <a:latin typeface="Book Antiqua" panose="02040602050305030304" pitchFamily="18" charset="0"/>
              </a:rPr>
              <a:t>RELATIVOS AOS ANTECEDENTES</a:t>
            </a:r>
          </a:p>
          <a:p>
            <a:pPr algn="just">
              <a:defRPr/>
            </a:pPr>
            <a:r>
              <a:rPr lang="pt-BR" sz="3200" dirty="0">
                <a:solidFill>
                  <a:srgbClr val="00B050"/>
                </a:solidFill>
                <a:latin typeface="Book Antiqua" panose="02040602050305030304" pitchFamily="18" charset="0"/>
              </a:rPr>
              <a:t>Art. 8º-B, </a:t>
            </a:r>
            <a:r>
              <a:rPr lang="pt-BR" sz="3200" b="1" dirty="0">
                <a:solidFill>
                  <a:srgbClr val="00B050"/>
                </a:solidFill>
                <a:latin typeface="Book Antiqua" panose="02040602050305030304" pitchFamily="18" charset="0"/>
              </a:rPr>
              <a:t>inciso I </a:t>
            </a:r>
            <a:r>
              <a:rPr lang="pt-BR" sz="3200" dirty="0">
                <a:solidFill>
                  <a:srgbClr val="00B050"/>
                </a:solidFill>
                <a:latin typeface="Book Antiqua" panose="02040602050305030304" pitchFamily="18" charset="0"/>
              </a:rPr>
              <a:t>– Lei n.º 9.717/98</a:t>
            </a:r>
          </a:p>
          <a:p>
            <a:pPr algn="just">
              <a:defRPr/>
            </a:pPr>
            <a:endParaRPr lang="pt-BR" sz="4000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  <a:p>
            <a:pPr marL="514350" indent="-514350" algn="just">
              <a:buAutoNum type="arabicParenR"/>
              <a:defRPr/>
            </a:pPr>
            <a:r>
              <a:rPr lang="pt-BR" sz="3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A comprovação deve ser feita a cada 2 anos</a:t>
            </a:r>
          </a:p>
          <a:p>
            <a:pPr marL="514350" indent="-514350" algn="just">
              <a:buAutoNum type="arabicParenR"/>
              <a:defRPr/>
            </a:pPr>
            <a:endParaRPr lang="pt-BR" sz="1400" b="1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  <a:p>
            <a:pPr algn="just">
              <a:defRPr/>
            </a:pPr>
            <a:r>
              <a:rPr lang="pt-BR" sz="3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2) Certidão Negativas de Antecedentes  - expedidas pela Justiça Estadual e Justiça Federal</a:t>
            </a:r>
          </a:p>
          <a:p>
            <a:pPr algn="just">
              <a:defRPr/>
            </a:pPr>
            <a:endParaRPr lang="pt-BR" sz="1600" b="1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  <a:p>
            <a:pPr algn="just">
              <a:defRPr/>
            </a:pPr>
            <a:r>
              <a:rPr lang="pt-BR" sz="3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3) Declaração – Modelo do Anexo I da Portaria</a:t>
            </a:r>
          </a:p>
          <a:p>
            <a:pPr algn="just">
              <a:defRPr/>
            </a:pPr>
            <a:endParaRPr lang="pt-BR" sz="2800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  <a:p>
            <a:pPr algn="just">
              <a:defRPr/>
            </a:pPr>
            <a:r>
              <a:rPr lang="pt-B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Se a certidão ou declaração for positiva – Inabilitada ou não habilitada</a:t>
            </a:r>
          </a:p>
          <a:p>
            <a:pPr algn="just">
              <a:defRPr/>
            </a:pPr>
            <a:r>
              <a:rPr lang="pt-B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Cabe ao RPPS verificar a veracidade das informações e autenticidade do documento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304914A5-FE7D-4C48-BBA4-3D29393448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408" y="352715"/>
            <a:ext cx="2030141" cy="88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29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48829" y="214666"/>
            <a:ext cx="11894342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pt-BR" sz="2400" b="1" dirty="0">
                <a:solidFill>
                  <a:srgbClr val="FFC000"/>
                </a:solidFill>
                <a:latin typeface="Book Antiqua" panose="02040602050305030304" pitchFamily="18" charset="0"/>
              </a:rPr>
              <a:t>REQUISITOS MÍNIMOS</a:t>
            </a:r>
          </a:p>
          <a:p>
            <a:pPr algn="just">
              <a:defRPr/>
            </a:pPr>
            <a:r>
              <a:rPr lang="pt-BR" sz="4000" b="1" dirty="0">
                <a:solidFill>
                  <a:schemeClr val="accent1"/>
                </a:solidFill>
                <a:latin typeface="Book Antiqua" panose="02040602050305030304" pitchFamily="18" charset="0"/>
              </a:rPr>
              <a:t>RELATIVOS À EXPERIÊNCIA</a:t>
            </a:r>
          </a:p>
          <a:p>
            <a:pPr algn="just">
              <a:defRPr/>
            </a:pPr>
            <a:r>
              <a:rPr lang="pt-BR" sz="4000" b="1" dirty="0">
                <a:solidFill>
                  <a:schemeClr val="accent1"/>
                </a:solidFill>
                <a:latin typeface="Book Antiqua" panose="02040602050305030304" pitchFamily="18" charset="0"/>
              </a:rPr>
              <a:t>E FORMAÇÃO SUPERIOR</a:t>
            </a:r>
          </a:p>
          <a:p>
            <a:pPr algn="just">
              <a:defRPr/>
            </a:pPr>
            <a:r>
              <a:rPr lang="pt-BR" sz="3200" dirty="0">
                <a:solidFill>
                  <a:srgbClr val="00B050"/>
                </a:solidFill>
                <a:latin typeface="Book Antiqua" panose="02040602050305030304" pitchFamily="18" charset="0"/>
              </a:rPr>
              <a:t>Art. 8º-B, </a:t>
            </a:r>
            <a:r>
              <a:rPr lang="pt-BR" sz="3200" b="1" dirty="0">
                <a:solidFill>
                  <a:srgbClr val="00B050"/>
                </a:solidFill>
                <a:latin typeface="Book Antiqua" panose="02040602050305030304" pitchFamily="18" charset="0"/>
              </a:rPr>
              <a:t>inciso III e IV </a:t>
            </a:r>
            <a:r>
              <a:rPr lang="pt-BR" sz="3200" dirty="0">
                <a:solidFill>
                  <a:srgbClr val="00B050"/>
                </a:solidFill>
                <a:latin typeface="Book Antiqua" panose="02040602050305030304" pitchFamily="18" charset="0"/>
              </a:rPr>
              <a:t>– Lei n.º 9.717/98</a:t>
            </a:r>
          </a:p>
          <a:p>
            <a:pPr algn="just">
              <a:defRPr/>
            </a:pPr>
            <a:endParaRPr lang="pt-BR" sz="4000" dirty="0">
              <a:latin typeface="Book Antiqua" panose="02040602050305030304" pitchFamily="18" charset="0"/>
            </a:endParaRPr>
          </a:p>
          <a:p>
            <a:pPr algn="just">
              <a:defRPr/>
            </a:pPr>
            <a:endParaRPr lang="pt-BR" sz="4000" dirty="0">
              <a:latin typeface="Book Antiqua" panose="02040602050305030304" pitchFamily="18" charset="0"/>
            </a:endParaRPr>
          </a:p>
          <a:p>
            <a:pPr algn="just">
              <a:defRPr/>
            </a:pPr>
            <a:r>
              <a:rPr lang="pt-BR" sz="3600" b="1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Experiência: </a:t>
            </a:r>
            <a:r>
              <a:rPr lang="pt-BR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lei do RPPS poderá definir o que será considerado experiência</a:t>
            </a:r>
          </a:p>
          <a:p>
            <a:pPr algn="just">
              <a:defRPr/>
            </a:pPr>
            <a:endParaRPr lang="pt-BR" sz="3600" b="1" dirty="0">
              <a:latin typeface="Book Antiqua" panose="02040602050305030304" pitchFamily="18" charset="0"/>
            </a:endParaRPr>
          </a:p>
          <a:p>
            <a:pPr algn="just">
              <a:defRPr/>
            </a:pPr>
            <a:endParaRPr lang="pt-BR" sz="3600" b="1" dirty="0">
              <a:latin typeface="Book Antiqua" panose="02040602050305030304" pitchFamily="18" charset="0"/>
            </a:endParaRPr>
          </a:p>
          <a:p>
            <a:pPr algn="just">
              <a:defRPr/>
            </a:pPr>
            <a:r>
              <a:rPr lang="pt-BR" sz="3600" b="1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Nível superior: </a:t>
            </a:r>
            <a:r>
              <a:rPr lang="pt-BR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para novos gestores ou novos mandatos</a:t>
            </a:r>
            <a:endParaRPr lang="pt-BR" sz="3600" b="1" dirty="0">
              <a:latin typeface="Book Antiqua" panose="02040602050305030304" pitchFamily="18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A1DE21F0-BC30-45DA-A57C-C4C254F9E2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408" y="352715"/>
            <a:ext cx="2030141" cy="88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02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70863" y="197527"/>
            <a:ext cx="11850274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pt-BR" sz="2400" b="1" dirty="0">
                <a:solidFill>
                  <a:srgbClr val="FFC000"/>
                </a:solidFill>
                <a:latin typeface="Book Antiqua" panose="02040602050305030304" pitchFamily="18" charset="0"/>
              </a:rPr>
              <a:t>REQUISITOS MÍNIMOS</a:t>
            </a:r>
          </a:p>
          <a:p>
            <a:pPr algn="just">
              <a:defRPr/>
            </a:pPr>
            <a:r>
              <a:rPr lang="pt-BR" sz="4000" b="1" dirty="0">
                <a:solidFill>
                  <a:schemeClr val="accent1"/>
                </a:solidFill>
                <a:latin typeface="Book Antiqua" panose="02040602050305030304" pitchFamily="18" charset="0"/>
              </a:rPr>
              <a:t>RELATIVOS À CERTIFICAÇÃO</a:t>
            </a:r>
          </a:p>
          <a:p>
            <a:pPr algn="just">
              <a:defRPr/>
            </a:pPr>
            <a:r>
              <a:rPr lang="pt-BR" sz="3200" dirty="0">
                <a:solidFill>
                  <a:srgbClr val="00B050"/>
                </a:solidFill>
                <a:latin typeface="Book Antiqua" panose="02040602050305030304" pitchFamily="18" charset="0"/>
              </a:rPr>
              <a:t>Art. 8º-B, </a:t>
            </a:r>
            <a:r>
              <a:rPr lang="pt-BR" sz="3200" b="1" dirty="0">
                <a:solidFill>
                  <a:srgbClr val="00B050"/>
                </a:solidFill>
                <a:latin typeface="Book Antiqua" panose="02040602050305030304" pitchFamily="18" charset="0"/>
              </a:rPr>
              <a:t>inciso II</a:t>
            </a:r>
            <a:r>
              <a:rPr lang="pt-BR" sz="3200" dirty="0">
                <a:solidFill>
                  <a:srgbClr val="00B050"/>
                </a:solidFill>
                <a:latin typeface="Book Antiqua" panose="02040602050305030304" pitchFamily="18" charset="0"/>
              </a:rPr>
              <a:t> – Lei n.º 9.717/98</a:t>
            </a:r>
          </a:p>
          <a:p>
            <a:pPr algn="just">
              <a:defRPr/>
            </a:pPr>
            <a:endParaRPr lang="pt-BR" sz="4000" dirty="0">
              <a:latin typeface="Book Antiqua" panose="02040602050305030304" pitchFamily="18" charset="0"/>
            </a:endParaRPr>
          </a:p>
          <a:p>
            <a:pPr algn="just">
              <a:defRPr/>
            </a:pPr>
            <a:r>
              <a:rPr lang="pt-BR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4 Tipos de certificação:</a:t>
            </a:r>
          </a:p>
          <a:p>
            <a:pPr algn="just">
              <a:defRPr/>
            </a:pPr>
            <a:endParaRPr lang="pt-BR" sz="3600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  <a:p>
            <a:pPr algn="just">
              <a:defRPr/>
            </a:pPr>
            <a:r>
              <a:rPr lang="pt-BR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I - dos dirigentes da unidade gestora do RPPS</a:t>
            </a:r>
          </a:p>
          <a:p>
            <a:pPr algn="just">
              <a:defRPr/>
            </a:pPr>
            <a:r>
              <a:rPr lang="pt-BR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II - dos membros do conselho deliberativo</a:t>
            </a:r>
          </a:p>
          <a:p>
            <a:pPr algn="just">
              <a:defRPr/>
            </a:pPr>
            <a:r>
              <a:rPr lang="pt-BR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III - dos membros do conselho fiscal</a:t>
            </a:r>
          </a:p>
          <a:p>
            <a:pPr algn="just">
              <a:defRPr/>
            </a:pPr>
            <a:r>
              <a:rPr lang="pt-BR" sz="3600" dirty="0">
                <a:solidFill>
                  <a:schemeClr val="accent1"/>
                </a:solidFill>
                <a:latin typeface="Book Antiqua" panose="02040602050305030304" pitchFamily="18" charset="0"/>
              </a:rPr>
              <a:t>IV - do responsável pela gestão dos recursos e membros do comitê de investimentos do RPPS </a:t>
            </a:r>
          </a:p>
          <a:p>
            <a:pPr algn="just">
              <a:defRPr/>
            </a:pPr>
            <a:r>
              <a:rPr lang="pt-BR" sz="3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		3 níveis: </a:t>
            </a:r>
            <a:r>
              <a:rPr lang="pt-BR" sz="3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básico, intermediário e avançado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D04D954D-D1DC-43E8-BA96-EE550DCAEF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408" y="352715"/>
            <a:ext cx="2030141" cy="88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262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70863" y="195257"/>
            <a:ext cx="11850274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pt-BR" sz="2400" b="1" dirty="0">
                <a:solidFill>
                  <a:srgbClr val="FFC000"/>
                </a:solidFill>
                <a:latin typeface="Book Antiqua" panose="02040602050305030304" pitchFamily="18" charset="0"/>
              </a:rPr>
              <a:t>REQUISITOS MÍNIMOS</a:t>
            </a:r>
          </a:p>
          <a:p>
            <a:pPr algn="just">
              <a:defRPr/>
            </a:pPr>
            <a:r>
              <a:rPr lang="pt-BR" sz="4000" b="1" dirty="0">
                <a:solidFill>
                  <a:schemeClr val="accent1"/>
                </a:solidFill>
                <a:latin typeface="Book Antiqua" panose="02040602050305030304" pitchFamily="18" charset="0"/>
              </a:rPr>
              <a:t>RELATIVOS À CERTIFICAÇÃO</a:t>
            </a:r>
          </a:p>
          <a:p>
            <a:pPr algn="just">
              <a:defRPr/>
            </a:pPr>
            <a:r>
              <a:rPr lang="pt-BR" sz="3200" dirty="0">
                <a:solidFill>
                  <a:srgbClr val="00B050"/>
                </a:solidFill>
                <a:latin typeface="Book Antiqua" panose="02040602050305030304" pitchFamily="18" charset="0"/>
              </a:rPr>
              <a:t>Art. 8º-B, </a:t>
            </a:r>
            <a:r>
              <a:rPr lang="pt-BR" sz="3200" b="1" dirty="0">
                <a:solidFill>
                  <a:srgbClr val="00B050"/>
                </a:solidFill>
                <a:latin typeface="Book Antiqua" panose="02040602050305030304" pitchFamily="18" charset="0"/>
              </a:rPr>
              <a:t>inciso II</a:t>
            </a:r>
            <a:r>
              <a:rPr lang="pt-BR" sz="3200" dirty="0">
                <a:solidFill>
                  <a:srgbClr val="00B050"/>
                </a:solidFill>
                <a:latin typeface="Book Antiqua" panose="02040602050305030304" pitchFamily="18" charset="0"/>
              </a:rPr>
              <a:t> – Lei n.º 9.717/98</a:t>
            </a:r>
          </a:p>
          <a:p>
            <a:pPr algn="just">
              <a:defRPr/>
            </a:pPr>
            <a:endParaRPr lang="pt-BR" sz="4000" dirty="0">
              <a:latin typeface="Book Antiqua" panose="02040602050305030304" pitchFamily="18" charset="0"/>
            </a:endParaRPr>
          </a:p>
          <a:p>
            <a:pPr algn="just">
              <a:defRPr/>
            </a:pPr>
            <a:r>
              <a:rPr lang="pt-BR" sz="3200" b="1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Nível básico: </a:t>
            </a:r>
            <a:r>
              <a:rPr lang="pt-BR" sz="3200" dirty="0">
                <a:latin typeface="Book Antiqua" panose="02040602050305030304" pitchFamily="18" charset="0"/>
              </a:rPr>
              <a:t>RPPS</a:t>
            </a:r>
            <a:r>
              <a:rPr lang="pt-BR" sz="3200" b="1" dirty="0">
                <a:solidFill>
                  <a:schemeClr val="accent4"/>
                </a:solidFill>
                <a:latin typeface="Book Antiqua" panose="02040602050305030304" pitchFamily="18" charset="0"/>
              </a:rPr>
              <a:t> </a:t>
            </a:r>
            <a:r>
              <a:rPr lang="pt-B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não considerado </a:t>
            </a:r>
            <a:r>
              <a:rPr lang="pt-BR" sz="3200" dirty="0">
                <a:latin typeface="Book Antiqua" panose="02040602050305030304" pitchFamily="18" charset="0"/>
              </a:rPr>
              <a:t>como investidor profissional ou qualificado </a:t>
            </a:r>
            <a:r>
              <a:rPr lang="pt-BR" sz="2800" dirty="0">
                <a:latin typeface="Book Antiqua" panose="02040602050305030304" pitchFamily="18" charset="0"/>
              </a:rPr>
              <a:t>(gestor de recursos e maioria do comitê)</a:t>
            </a:r>
          </a:p>
          <a:p>
            <a:pPr algn="just">
              <a:defRPr/>
            </a:pPr>
            <a:endParaRPr lang="pt-BR" sz="3200" dirty="0">
              <a:latin typeface="Book Antiqua" panose="02040602050305030304" pitchFamily="18" charset="0"/>
            </a:endParaRPr>
          </a:p>
          <a:p>
            <a:pPr algn="just">
              <a:defRPr/>
            </a:pPr>
            <a:r>
              <a:rPr lang="pt-BR" sz="3200" b="1" dirty="0">
                <a:solidFill>
                  <a:srgbClr val="7030A0"/>
                </a:solidFill>
                <a:latin typeface="Book Antiqua" panose="02040602050305030304" pitchFamily="18" charset="0"/>
              </a:rPr>
              <a:t>Nível intermediário: </a:t>
            </a:r>
            <a:r>
              <a:rPr lang="pt-BR" sz="3200" dirty="0">
                <a:latin typeface="Book Antiqua" panose="02040602050305030304" pitchFamily="18" charset="0"/>
              </a:rPr>
              <a:t>RPPS</a:t>
            </a:r>
            <a:r>
              <a:rPr lang="pt-BR" sz="3200" dirty="0">
                <a:solidFill>
                  <a:schemeClr val="accent1"/>
                </a:solidFill>
                <a:latin typeface="Book Antiqua" panose="02040602050305030304" pitchFamily="18" charset="0"/>
              </a:rPr>
              <a:t> </a:t>
            </a:r>
            <a:r>
              <a:rPr lang="pt-B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investidor qualificado, </a:t>
            </a:r>
            <a:r>
              <a:rPr lang="pt-BR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com 10milhões e pró-gestão</a:t>
            </a:r>
            <a:r>
              <a:rPr lang="pt-BR" sz="3200" dirty="0">
                <a:latin typeface="Book Antiqua" panose="02040602050305030304" pitchFamily="18" charset="0"/>
              </a:rPr>
              <a:t> </a:t>
            </a:r>
            <a:r>
              <a:rPr lang="pt-BR" sz="2800" dirty="0">
                <a:latin typeface="Book Antiqua" panose="02040602050305030304" pitchFamily="18" charset="0"/>
              </a:rPr>
              <a:t>(gestor de recursos e 1 membro do comitê – restante no nível anterior)</a:t>
            </a:r>
          </a:p>
          <a:p>
            <a:pPr algn="just">
              <a:defRPr/>
            </a:pPr>
            <a:endParaRPr lang="pt-BR" sz="3200" b="1" dirty="0">
              <a:latin typeface="Book Antiqua" panose="02040602050305030304" pitchFamily="18" charset="0"/>
            </a:endParaRPr>
          </a:p>
          <a:p>
            <a:pPr algn="just">
              <a:defRPr/>
            </a:pPr>
            <a:r>
              <a:rPr lang="pt-BR" sz="3200" b="1" dirty="0">
                <a:solidFill>
                  <a:srgbClr val="FF0000"/>
                </a:solidFill>
                <a:latin typeface="Book Antiqua" panose="02040602050305030304" pitchFamily="18" charset="0"/>
              </a:rPr>
              <a:t>Nível avançado:</a:t>
            </a:r>
            <a:r>
              <a:rPr lang="pt-BR" sz="3200" b="1" dirty="0">
                <a:latin typeface="Book Antiqua" panose="02040602050305030304" pitchFamily="18" charset="0"/>
              </a:rPr>
              <a:t> </a:t>
            </a:r>
            <a:r>
              <a:rPr lang="pt-B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RPPS investidor profissional, com 1bilhão e nível IV </a:t>
            </a:r>
            <a:r>
              <a:rPr lang="pt-B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(gestor e 1 membro do comitê – restante </a:t>
            </a:r>
            <a:r>
              <a:rPr lang="pt-BR" sz="2800" dirty="0">
                <a:latin typeface="Book Antiqua" panose="02040602050305030304" pitchFamily="18" charset="0"/>
              </a:rPr>
              <a:t>no nível anterior)</a:t>
            </a:r>
            <a:endParaRPr lang="pt-BR" sz="3200" b="1" dirty="0">
              <a:latin typeface="Book Antiqua" panose="02040602050305030304" pitchFamily="18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D04D954D-D1DC-43E8-BA96-EE550DCAEF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408" y="352715"/>
            <a:ext cx="2030141" cy="88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40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666</Words>
  <Application>Microsoft Office PowerPoint</Application>
  <PresentationFormat>Widescreen</PresentationFormat>
  <Paragraphs>90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Book Antiqua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respiro</dc:title>
  <dc:creator>Nova</dc:creator>
  <cp:lastModifiedBy>Douglas Figueiredo</cp:lastModifiedBy>
  <cp:revision>11</cp:revision>
  <dcterms:created xsi:type="dcterms:W3CDTF">2020-09-25T15:05:21Z</dcterms:created>
  <dcterms:modified xsi:type="dcterms:W3CDTF">2021-08-17T12:50:03Z</dcterms:modified>
</cp:coreProperties>
</file>